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61" r:id="rId3"/>
    <p:sldId id="257" r:id="rId4"/>
    <p:sldId id="260" r:id="rId5"/>
    <p:sldId id="262" r:id="rId6"/>
    <p:sldId id="258" r:id="rId7"/>
    <p:sldId id="259" r:id="rId8"/>
    <p:sldId id="263" r:id="rId9"/>
    <p:sldId id="264" r:id="rId10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462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31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xão rect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ítulo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16" name="Marcador de Posição da Dat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8F07-6516-4C4A-8083-FBE1C3ADEAF8}" type="datetimeFigureOut">
              <a:rPr lang="pt-PT" smtClean="0"/>
              <a:pPr/>
              <a:t>06-02-2019</a:t>
            </a:fld>
            <a:endParaRPr lang="pt-PT"/>
          </a:p>
        </p:txBody>
      </p:sp>
      <p:sp>
        <p:nvSpPr>
          <p:cNvPr id="2" name="Marcador de Posição do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15" name="Marcador de Posição do Número do Diapositivo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C4EF114-BCCE-45E7-9D20-C9A4B7A3046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8F07-6516-4C4A-8083-FBE1C3ADEAF8}" type="datetimeFigureOut">
              <a:rPr lang="pt-PT" smtClean="0"/>
              <a:pPr/>
              <a:t>06-02-2019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EF114-BCCE-45E7-9D20-C9A4B7A3046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8F07-6516-4C4A-8083-FBE1C3ADEAF8}" type="datetimeFigureOut">
              <a:rPr lang="pt-PT" smtClean="0"/>
              <a:pPr/>
              <a:t>06-02-2019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EF114-BCCE-45E7-9D20-C9A4B7A3046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27" name="Marcador de Posição de Conteúdo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25" name="Marcador de Posição d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8F07-6516-4C4A-8083-FBE1C3ADEAF8}" type="datetimeFigureOut">
              <a:rPr lang="pt-PT" smtClean="0"/>
              <a:pPr/>
              <a:t>06-02-2019</a:t>
            </a:fld>
            <a:endParaRPr lang="pt-PT"/>
          </a:p>
        </p:txBody>
      </p:sp>
      <p:sp>
        <p:nvSpPr>
          <p:cNvPr id="19" name="Marcador de Posição do Rodapé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pt-PT"/>
          </a:p>
        </p:txBody>
      </p:sp>
      <p:sp>
        <p:nvSpPr>
          <p:cNvPr id="16" name="Marcador de Posição do Número do Diapositivo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C4EF114-BCCE-45E7-9D20-C9A4B7A3046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xão rect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Marcador de Posição do Texto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19" name="Marcador de Posição da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8F07-6516-4C4A-8083-FBE1C3ADEAF8}" type="datetimeFigureOut">
              <a:rPr lang="pt-PT" smtClean="0"/>
              <a:pPr/>
              <a:t>06-02-2019</a:t>
            </a:fld>
            <a:endParaRPr lang="pt-PT"/>
          </a:p>
        </p:txBody>
      </p:sp>
      <p:sp>
        <p:nvSpPr>
          <p:cNvPr id="11" name="Marcador de Posição do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16" name="Marcador de Posição do Número do Diapositivo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EF114-BCCE-45E7-9D20-C9A4B7A3046B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ítulo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4" name="Marcador de Posição de Conteúdo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3" name="Marcador de Posição de Conteúdo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21" name="Marcador de Posição da Data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8F07-6516-4C4A-8083-FBE1C3ADEAF8}" type="datetimeFigureOut">
              <a:rPr lang="pt-PT" smtClean="0"/>
              <a:pPr/>
              <a:t>06-02-2019</a:t>
            </a:fld>
            <a:endParaRPr lang="pt-PT"/>
          </a:p>
        </p:txBody>
      </p:sp>
      <p:sp>
        <p:nvSpPr>
          <p:cNvPr id="10" name="Marcador de Posição do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1" name="Marcador de Posição do Número do Diapositivo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EF114-BCCE-45E7-9D20-C9A4B7A3046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ítulo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3" name="Marcador de Posição do Texto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25" name="Marcador de Posição do Texto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28" name="Marcador de Posição de Conteúdo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0" name="Marcador de Posição d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8F07-6516-4C4A-8083-FBE1C3ADEAF8}" type="datetimeFigureOut">
              <a:rPr lang="pt-PT" smtClean="0"/>
              <a:pPr/>
              <a:t>06-02-2019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C4EF114-BCCE-45E7-9D20-C9A4B7A3046B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1" name="Conexão rect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ítulo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2" name="Marcador de Posição d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8F07-6516-4C4A-8083-FBE1C3ADEAF8}" type="datetimeFigureOut">
              <a:rPr lang="pt-PT" smtClean="0"/>
              <a:pPr/>
              <a:t>06-02-2019</a:t>
            </a:fld>
            <a:endParaRPr lang="pt-PT"/>
          </a:p>
        </p:txBody>
      </p:sp>
      <p:sp>
        <p:nvSpPr>
          <p:cNvPr id="21" name="Marcador de Posição do Rodapé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EF114-BCCE-45E7-9D20-C9A4B7A3046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8F07-6516-4C4A-8083-FBE1C3ADEAF8}" type="datetimeFigureOut">
              <a:rPr lang="pt-PT" smtClean="0"/>
              <a:pPr/>
              <a:t>06-02-2019</a:t>
            </a:fld>
            <a:endParaRPr lang="pt-PT"/>
          </a:p>
        </p:txBody>
      </p:sp>
      <p:sp>
        <p:nvSpPr>
          <p:cNvPr id="24" name="Marcador de Posição do Rodapé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EF114-BCCE-45E7-9D20-C9A4B7A3046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exão rect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ítulo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26" name="Marcador de Posição do Texto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14" name="Marcador de Posição de Conteúdo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25" name="Marcador de Posição d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8F07-6516-4C4A-8083-FBE1C3ADEAF8}" type="datetimeFigureOut">
              <a:rPr lang="pt-PT" smtClean="0"/>
              <a:pPr/>
              <a:t>06-02-2019</a:t>
            </a:fld>
            <a:endParaRPr lang="pt-PT"/>
          </a:p>
        </p:txBody>
      </p:sp>
      <p:sp>
        <p:nvSpPr>
          <p:cNvPr id="29" name="Marcador de Posição do Rodapé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EF114-BCCE-45E7-9D20-C9A4B7A3046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Marcador de Posição da Imagem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8F07-6516-4C4A-8083-FBE1C3ADEAF8}" type="datetimeFigureOut">
              <a:rPr lang="pt-PT" smtClean="0"/>
              <a:pPr/>
              <a:t>06-02-2019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1" name="Marcador de Posição do Número do Diapositivo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EF114-BCCE-45E7-9D20-C9A4B7A3046B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26" name="Marcador de Posição do Texto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xão rect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Marcador de Posição do Texto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11" name="Marcador de Posição da Dat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A2A8F07-6516-4C4A-8083-FBE1C3ADEAF8}" type="datetimeFigureOut">
              <a:rPr lang="pt-PT" smtClean="0"/>
              <a:pPr/>
              <a:t>06-02-2019</a:t>
            </a:fld>
            <a:endParaRPr lang="pt-PT"/>
          </a:p>
        </p:txBody>
      </p:sp>
      <p:sp>
        <p:nvSpPr>
          <p:cNvPr id="28" name="Marcador de Posição do Rodapé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C4EF114-BCCE-45E7-9D20-C9A4B7A3046B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0" name="Marcador de Posição do Título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9" name="Conexão rect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exão rect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eandresoares.pt/" TargetMode="External"/><Relationship Id="rId2" Type="http://schemas.openxmlformats.org/officeDocument/2006/relationships/hyperlink" Target="https://opescolas.pt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mce.anasaraiva@aeandresoares.pt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opescolas.pt/video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5536" y="4221088"/>
            <a:ext cx="8458200" cy="18002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t-PT" dirty="0" smtClean="0">
                <a:solidFill>
                  <a:srgbClr val="008000"/>
                </a:solidFill>
                <a:latin typeface="Copperplate Gothic Bold" pitchFamily="34" charset="0"/>
              </a:rPr>
              <a:t>Orçamento participativo </a:t>
            </a:r>
            <a:br>
              <a:rPr lang="pt-PT" dirty="0" smtClean="0">
                <a:solidFill>
                  <a:srgbClr val="008000"/>
                </a:solidFill>
                <a:latin typeface="Copperplate Gothic Bold" pitchFamily="34" charset="0"/>
              </a:rPr>
            </a:br>
            <a:r>
              <a:rPr lang="pt-PT" dirty="0" smtClean="0">
                <a:solidFill>
                  <a:srgbClr val="008000"/>
                </a:solidFill>
                <a:latin typeface="Copperplate Gothic Bold" pitchFamily="34" charset="0"/>
              </a:rPr>
              <a:t>das</a:t>
            </a:r>
            <a:br>
              <a:rPr lang="pt-PT" dirty="0" smtClean="0">
                <a:solidFill>
                  <a:srgbClr val="008000"/>
                </a:solidFill>
                <a:latin typeface="Copperplate Gothic Bold" pitchFamily="34" charset="0"/>
              </a:rPr>
            </a:br>
            <a:r>
              <a:rPr lang="pt-PT" dirty="0" smtClean="0">
                <a:solidFill>
                  <a:srgbClr val="008000"/>
                </a:solidFill>
                <a:latin typeface="Copperplate Gothic Bold" pitchFamily="34" charset="0"/>
              </a:rPr>
              <a:t> escolas</a:t>
            </a:r>
            <a:endParaRPr lang="pt-PT" dirty="0">
              <a:solidFill>
                <a:srgbClr val="008000"/>
              </a:solidFill>
              <a:latin typeface="Copperplate Gothic Bold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95536" y="3068960"/>
            <a:ext cx="8458200" cy="914400"/>
          </a:xfrm>
        </p:spPr>
        <p:txBody>
          <a:bodyPr/>
          <a:lstStyle/>
          <a:p>
            <a:pPr algn="ctr"/>
            <a:r>
              <a:rPr lang="pt-PT" b="1" dirty="0" smtClean="0">
                <a:solidFill>
                  <a:srgbClr val="008000"/>
                </a:solidFill>
              </a:rPr>
              <a:t>Agrupamento de Escolas André Soares</a:t>
            </a:r>
            <a:endParaRPr lang="pt-PT" b="1" dirty="0">
              <a:solidFill>
                <a:srgbClr val="008000"/>
              </a:solidFill>
            </a:endParaRPr>
          </a:p>
        </p:txBody>
      </p:sp>
      <p:pic>
        <p:nvPicPr>
          <p:cNvPr id="1026" name="Imagem 1" descr="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908720"/>
            <a:ext cx="2088232" cy="1808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C:\Users\PAULAS~1\AppData\Local\Temp\Rar$DI03.113\LOGO_COR-0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0"/>
            <a:ext cx="4942446" cy="40050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11560" y="476672"/>
            <a:ext cx="8064896" cy="53860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PT" sz="2400" dirty="0" smtClean="0">
                <a:solidFill>
                  <a:srgbClr val="002060"/>
                </a:solidFill>
                <a:latin typeface="Calibri" pitchFamily="34" charset="0"/>
              </a:rPr>
              <a:t>Promovido pelo Ministério da Educação através da publicação do D</a:t>
            </a:r>
            <a:r>
              <a:rPr lang="pt-PT" sz="2400" i="1" dirty="0" smtClean="0">
                <a:solidFill>
                  <a:srgbClr val="002060"/>
                </a:solidFill>
                <a:latin typeface="Calibri" pitchFamily="34" charset="0"/>
              </a:rPr>
              <a:t>espacho n.º 436‐A/2017, de 6 de janeiro</a:t>
            </a:r>
          </a:p>
          <a:p>
            <a:r>
              <a:rPr lang="pt-PT" b="1" i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</a:p>
          <a:p>
            <a:pPr algn="ctr"/>
            <a:r>
              <a:rPr lang="pt-PT" sz="3600" b="1" dirty="0" smtClean="0">
                <a:solidFill>
                  <a:srgbClr val="002060"/>
                </a:solidFill>
                <a:latin typeface="Calibri" pitchFamily="34" charset="0"/>
              </a:rPr>
              <a:t>Consulta</a:t>
            </a:r>
          </a:p>
          <a:p>
            <a:pPr>
              <a:buFont typeface="Wingdings" pitchFamily="2" charset="2"/>
              <a:buChar char="Ø"/>
            </a:pPr>
            <a:r>
              <a:rPr lang="pt-PT" sz="2800" b="1" i="1" dirty="0" smtClean="0">
                <a:solidFill>
                  <a:srgbClr val="7030A0"/>
                </a:solidFill>
                <a:latin typeface="Calibri" pitchFamily="34" charset="0"/>
                <a:hlinkClick r:id="rId2"/>
              </a:rPr>
              <a:t>https://opescolas.pt/</a:t>
            </a:r>
            <a:endParaRPr lang="pt-PT" sz="2800" b="1" i="1" dirty="0" smtClean="0">
              <a:solidFill>
                <a:srgbClr val="7030A0"/>
              </a:solidFill>
              <a:latin typeface="Calibri" pitchFamily="34" charset="0"/>
            </a:endParaRPr>
          </a:p>
          <a:p>
            <a:endParaRPr lang="pt-PT" sz="2800" b="1" i="1" dirty="0" smtClean="0">
              <a:solidFill>
                <a:srgbClr val="7030A0"/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pt-PT" sz="2800" b="1" i="1" dirty="0" smtClean="0">
                <a:solidFill>
                  <a:srgbClr val="002060"/>
                </a:solidFill>
                <a:latin typeface="Calibri" pitchFamily="34" charset="0"/>
              </a:rPr>
              <a:t>Placard </a:t>
            </a:r>
            <a:r>
              <a:rPr lang="pt-PT" sz="2800" b="1" dirty="0" smtClean="0">
                <a:solidFill>
                  <a:srgbClr val="002060"/>
                </a:solidFill>
                <a:latin typeface="Calibri" pitchFamily="34" charset="0"/>
              </a:rPr>
              <a:t>na entrada da Escola EB 2,3 André Soares</a:t>
            </a:r>
          </a:p>
          <a:p>
            <a:endParaRPr lang="pt-PT" sz="2800" b="1" i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pt-PT" sz="2800" b="1" dirty="0" smtClean="0">
                <a:solidFill>
                  <a:srgbClr val="002060"/>
                </a:solidFill>
                <a:latin typeface="Calibri" pitchFamily="34" charset="0"/>
              </a:rPr>
              <a:t>Página do AEAS – </a:t>
            </a:r>
            <a:r>
              <a:rPr lang="pt-PT" sz="2800" b="1" dirty="0" smtClean="0">
                <a:solidFill>
                  <a:srgbClr val="002060"/>
                </a:solidFill>
                <a:latin typeface="Calibri" pitchFamily="34" charset="0"/>
                <a:hlinkClick r:id="rId3"/>
              </a:rPr>
              <a:t>https://aeandresoares.pt/</a:t>
            </a:r>
            <a:endParaRPr lang="pt-PT" sz="28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endParaRPr lang="pt-PT" sz="28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endParaRPr lang="pt-PT" sz="28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endParaRPr lang="pt-PT" sz="28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endParaRPr lang="pt-PT" dirty="0"/>
          </a:p>
        </p:txBody>
      </p:sp>
      <p:pic>
        <p:nvPicPr>
          <p:cNvPr id="6" name="Imagem 5" descr="debate-troca-ideias-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3968" y="4409728"/>
            <a:ext cx="4392488" cy="24482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23528" y="260648"/>
            <a:ext cx="8568952" cy="30162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PT" sz="3200" dirty="0" smtClean="0">
                <a:solidFill>
                  <a:srgbClr val="002060"/>
                </a:solidFill>
                <a:latin typeface="Calibri" pitchFamily="34" charset="0"/>
              </a:rPr>
              <a:t>Dar voz aos alunos</a:t>
            </a:r>
          </a:p>
          <a:p>
            <a:endParaRPr lang="pt-PT" sz="1000" dirty="0">
              <a:solidFill>
                <a:srgbClr val="002060"/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pt-PT" sz="3200" dirty="0" smtClean="0">
                <a:solidFill>
                  <a:srgbClr val="002060"/>
                </a:solidFill>
                <a:latin typeface="Calibri" pitchFamily="34" charset="0"/>
              </a:rPr>
              <a:t>Resposta às suas necessidades e interesses</a:t>
            </a:r>
          </a:p>
          <a:p>
            <a:endParaRPr lang="pt-PT" sz="1000" dirty="0">
              <a:solidFill>
                <a:srgbClr val="002060"/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pt-PT" sz="3200" dirty="0" smtClean="0">
                <a:solidFill>
                  <a:srgbClr val="002060"/>
                </a:solidFill>
                <a:latin typeface="Calibri" pitchFamily="34" charset="0"/>
              </a:rPr>
              <a:t>Promover a participação cívica</a:t>
            </a:r>
          </a:p>
          <a:p>
            <a:endParaRPr lang="pt-PT" sz="1000" dirty="0">
              <a:solidFill>
                <a:srgbClr val="002060"/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pt-PT" sz="3200" dirty="0" smtClean="0">
                <a:solidFill>
                  <a:srgbClr val="002060"/>
                </a:solidFill>
                <a:latin typeface="Calibri" pitchFamily="34" charset="0"/>
              </a:rPr>
              <a:t>Contribuir para a comemoração do Dia do Estudante – 24 de março</a:t>
            </a:r>
            <a:endParaRPr lang="pt-PT" sz="3200" dirty="0">
              <a:solidFill>
                <a:srgbClr val="002060"/>
              </a:solidFill>
              <a:latin typeface="Calibri" pitchFamily="34" charset="0"/>
            </a:endParaRPr>
          </a:p>
        </p:txBody>
      </p:sp>
      <p:pic>
        <p:nvPicPr>
          <p:cNvPr id="4" name="Imagem 3" descr="joven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3645024"/>
            <a:ext cx="4880536" cy="2808312"/>
          </a:xfrm>
          <a:prstGeom prst="rect">
            <a:avLst/>
          </a:prstGeom>
        </p:spPr>
      </p:pic>
      <p:sp>
        <p:nvSpPr>
          <p:cNvPr id="7" name="Rectângulo 6"/>
          <p:cNvSpPr/>
          <p:nvPr/>
        </p:nvSpPr>
        <p:spPr>
          <a:xfrm>
            <a:off x="5436096" y="3789040"/>
            <a:ext cx="3096344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PT" sz="7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FreesiaUPC" pitchFamily="34" charset="-34"/>
                <a:cs typeface="FreesiaUPC" pitchFamily="34" charset="-34"/>
              </a:rPr>
              <a:t>Tu vais </a:t>
            </a:r>
          </a:p>
          <a:p>
            <a:pPr algn="ctr"/>
            <a:r>
              <a:rPr lang="pt-PT" sz="7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FreesiaUPC" pitchFamily="34" charset="-34"/>
                <a:cs typeface="FreesiaUPC" pitchFamily="34" charset="-34"/>
              </a:rPr>
              <a:t>decidir</a:t>
            </a:r>
            <a:endParaRPr lang="pt-PT" sz="7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FreesiaUPC" pitchFamily="34" charset="-34"/>
              <a:cs typeface="FreesiaUPC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0"/>
            <a:ext cx="8640960" cy="65248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sz="3600" b="1" dirty="0" smtClean="0">
                <a:solidFill>
                  <a:srgbClr val="002060"/>
                </a:solidFill>
                <a:latin typeface="Calibri" pitchFamily="34" charset="0"/>
              </a:rPr>
              <a:t>Quem pode participar e como?</a:t>
            </a:r>
          </a:p>
          <a:p>
            <a:endParaRPr lang="pt-PT" dirty="0">
              <a:solidFill>
                <a:srgbClr val="002060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pt-PT" sz="2800" b="1" dirty="0" smtClean="0">
                <a:solidFill>
                  <a:srgbClr val="002060"/>
                </a:solidFill>
                <a:latin typeface="Calibri" pitchFamily="34" charset="0"/>
              </a:rPr>
              <a:t>Todos os alunos do </a:t>
            </a:r>
            <a:r>
              <a:rPr lang="pt-PT" sz="2800" b="1" dirty="0" smtClean="0">
                <a:solidFill>
                  <a:srgbClr val="C00000"/>
                </a:solidFill>
                <a:latin typeface="Calibri" pitchFamily="34" charset="0"/>
              </a:rPr>
              <a:t>3º ciclo do AEAS</a:t>
            </a:r>
            <a:r>
              <a:rPr lang="pt-PT" sz="2800" b="1" dirty="0" smtClean="0">
                <a:solidFill>
                  <a:srgbClr val="002060"/>
                </a:solidFill>
                <a:latin typeface="Calibri" pitchFamily="34" charset="0"/>
              </a:rPr>
              <a:t>. Os proponentes devem solicitar o </a:t>
            </a:r>
            <a:r>
              <a:rPr lang="pt-PT" sz="2800" b="1" dirty="0" smtClean="0">
                <a:solidFill>
                  <a:srgbClr val="C00000"/>
                </a:solidFill>
                <a:latin typeface="Calibri" pitchFamily="34" charset="0"/>
              </a:rPr>
              <a:t>modelo para preenchimento da proposta </a:t>
            </a:r>
            <a:r>
              <a:rPr lang="pt-PT" sz="2800" b="1" dirty="0" smtClean="0">
                <a:solidFill>
                  <a:srgbClr val="002060"/>
                </a:solidFill>
                <a:latin typeface="Calibri" pitchFamily="34" charset="0"/>
              </a:rPr>
              <a:t>na Direção do AEAS.</a:t>
            </a:r>
          </a:p>
          <a:p>
            <a:pPr algn="just"/>
            <a:endParaRPr lang="pt-PT" sz="1400" dirty="0">
              <a:solidFill>
                <a:srgbClr val="002060"/>
              </a:solidFill>
              <a:latin typeface="Calibri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t-PT" sz="2800" dirty="0">
                <a:solidFill>
                  <a:srgbClr val="002060"/>
                </a:solidFill>
                <a:latin typeface="Calibri" pitchFamily="34" charset="0"/>
              </a:rPr>
              <a:t>Cada proposta de orçamento participativo deve</a:t>
            </a:r>
            <a:r>
              <a:rPr lang="pt-PT" sz="2800" dirty="0" smtClean="0">
                <a:solidFill>
                  <a:srgbClr val="002060"/>
                </a:solidFill>
                <a:latin typeface="Calibri" pitchFamily="34" charset="0"/>
              </a:rPr>
              <a:t>:</a:t>
            </a:r>
            <a:br>
              <a:rPr lang="pt-PT" sz="2800" dirty="0" smtClean="0">
                <a:solidFill>
                  <a:srgbClr val="002060"/>
                </a:solidFill>
                <a:latin typeface="Calibri" pitchFamily="34" charset="0"/>
              </a:rPr>
            </a:br>
            <a:r>
              <a:rPr lang="pt-PT" sz="2800" dirty="0" smtClean="0">
                <a:solidFill>
                  <a:srgbClr val="002060"/>
                </a:solidFill>
                <a:latin typeface="Calibri" pitchFamily="34" charset="0"/>
              </a:rPr>
              <a:t>- Ser </a:t>
            </a:r>
            <a:r>
              <a:rPr lang="pt-PT" sz="2800" dirty="0">
                <a:solidFill>
                  <a:srgbClr val="002060"/>
                </a:solidFill>
                <a:latin typeface="Calibri" pitchFamily="34" charset="0"/>
              </a:rPr>
              <a:t>subscrita, </a:t>
            </a:r>
            <a:r>
              <a:rPr lang="pt-PT" sz="2800" b="1" dirty="0">
                <a:solidFill>
                  <a:srgbClr val="002060"/>
                </a:solidFill>
                <a:latin typeface="Calibri" pitchFamily="34" charset="0"/>
              </a:rPr>
              <a:t>individualmente</a:t>
            </a:r>
            <a:r>
              <a:rPr lang="pt-PT" sz="2800" dirty="0">
                <a:solidFill>
                  <a:srgbClr val="002060"/>
                </a:solidFill>
                <a:latin typeface="Calibri" pitchFamily="34" charset="0"/>
              </a:rPr>
              <a:t>, por um estudante proponente, ou em </a:t>
            </a:r>
            <a:r>
              <a:rPr lang="pt-PT" sz="2800" b="1" dirty="0">
                <a:solidFill>
                  <a:srgbClr val="002060"/>
                </a:solidFill>
                <a:latin typeface="Calibri" pitchFamily="34" charset="0"/>
              </a:rPr>
              <a:t>grupo, por um máximo de 5 estudantes </a:t>
            </a:r>
            <a:r>
              <a:rPr lang="pt-PT" sz="2800" dirty="0">
                <a:solidFill>
                  <a:srgbClr val="002060"/>
                </a:solidFill>
                <a:latin typeface="Calibri" pitchFamily="34" charset="0"/>
              </a:rPr>
              <a:t>proponentes</a:t>
            </a:r>
            <a:r>
              <a:rPr lang="pt-PT" sz="2800" dirty="0" smtClean="0">
                <a:solidFill>
                  <a:srgbClr val="002060"/>
                </a:solidFill>
                <a:latin typeface="Calibri" pitchFamily="34" charset="0"/>
              </a:rPr>
              <a:t>;</a:t>
            </a:r>
          </a:p>
          <a:p>
            <a:pPr algn="just"/>
            <a:endParaRPr lang="pt-PT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algn="just"/>
            <a:r>
              <a:rPr lang="pt-PT" sz="2800" dirty="0" smtClean="0">
                <a:solidFill>
                  <a:srgbClr val="002060"/>
                </a:solidFill>
                <a:latin typeface="Calibri" pitchFamily="34" charset="0"/>
              </a:rPr>
              <a:t>-  </a:t>
            </a:r>
            <a:r>
              <a:rPr lang="pt-PT" sz="2800" dirty="0">
                <a:solidFill>
                  <a:srgbClr val="002060"/>
                </a:solidFill>
                <a:latin typeface="Calibri" pitchFamily="34" charset="0"/>
              </a:rPr>
              <a:t>Ser apoiada por, pelo menos,</a:t>
            </a:r>
            <a:r>
              <a:rPr lang="pt-PT" sz="2800" b="1" dirty="0">
                <a:solidFill>
                  <a:srgbClr val="002060"/>
                </a:solidFill>
                <a:latin typeface="Calibri" pitchFamily="34" charset="0"/>
              </a:rPr>
              <a:t> 5% dos estudantes do 3.º </a:t>
            </a:r>
            <a:r>
              <a:rPr lang="pt-PT" sz="2800" b="1" dirty="0" smtClean="0">
                <a:solidFill>
                  <a:srgbClr val="002060"/>
                </a:solidFill>
                <a:latin typeface="Calibri" pitchFamily="34" charset="0"/>
              </a:rPr>
              <a:t>ciclo do AEAS </a:t>
            </a:r>
            <a:r>
              <a:rPr lang="pt-PT" sz="2800" b="1" smtClean="0">
                <a:solidFill>
                  <a:srgbClr val="002060"/>
                </a:solidFill>
                <a:latin typeface="Calibri" pitchFamily="34" charset="0"/>
              </a:rPr>
              <a:t>(39 </a:t>
            </a:r>
            <a:r>
              <a:rPr lang="pt-PT" sz="2800" b="1" dirty="0" smtClean="0">
                <a:solidFill>
                  <a:srgbClr val="002060"/>
                </a:solidFill>
                <a:latin typeface="Calibri" pitchFamily="34" charset="0"/>
              </a:rPr>
              <a:t>alunos),</a:t>
            </a:r>
            <a:r>
              <a:rPr lang="pt-PT" sz="28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sz="2800" dirty="0">
                <a:solidFill>
                  <a:srgbClr val="002060"/>
                </a:solidFill>
                <a:latin typeface="Calibri" pitchFamily="34" charset="0"/>
              </a:rPr>
              <a:t>sendo claramente identificados pelo seu </a:t>
            </a:r>
            <a:r>
              <a:rPr lang="pt-PT" sz="2800" b="1" dirty="0">
                <a:solidFill>
                  <a:srgbClr val="002060"/>
                </a:solidFill>
                <a:latin typeface="Calibri" pitchFamily="34" charset="0"/>
              </a:rPr>
              <a:t>nome</a:t>
            </a:r>
            <a:r>
              <a:rPr lang="pt-PT" sz="2800" dirty="0">
                <a:solidFill>
                  <a:srgbClr val="002060"/>
                </a:solidFill>
                <a:latin typeface="Calibri" pitchFamily="34" charset="0"/>
              </a:rPr>
              <a:t>, </a:t>
            </a:r>
            <a:r>
              <a:rPr lang="pt-PT" sz="2800" b="1" dirty="0">
                <a:solidFill>
                  <a:srgbClr val="002060"/>
                </a:solidFill>
                <a:latin typeface="Calibri" pitchFamily="34" charset="0"/>
              </a:rPr>
              <a:t>número de estudante </a:t>
            </a:r>
            <a:r>
              <a:rPr lang="pt-PT" sz="2800" dirty="0">
                <a:solidFill>
                  <a:srgbClr val="002060"/>
                </a:solidFill>
                <a:latin typeface="Calibri" pitchFamily="34" charset="0"/>
              </a:rPr>
              <a:t>e</a:t>
            </a:r>
            <a:r>
              <a:rPr lang="pt-PT" sz="2800" b="1" dirty="0">
                <a:solidFill>
                  <a:srgbClr val="002060"/>
                </a:solidFill>
                <a:latin typeface="Calibri" pitchFamily="34" charset="0"/>
              </a:rPr>
              <a:t> assinatura.</a:t>
            </a:r>
            <a:r>
              <a:rPr lang="pt-PT" sz="2400" dirty="0" smtClean="0">
                <a:solidFill>
                  <a:srgbClr val="002060"/>
                </a:solidFill>
                <a:latin typeface="Calibri" pitchFamily="34" charset="0"/>
              </a:rPr>
              <a:t/>
            </a:r>
            <a:br>
              <a:rPr lang="pt-PT" sz="2400" dirty="0" smtClean="0">
                <a:solidFill>
                  <a:srgbClr val="002060"/>
                </a:solidFill>
                <a:latin typeface="Calibri" pitchFamily="34" charset="0"/>
              </a:rPr>
            </a:br>
            <a:endParaRPr lang="pt-PT" sz="2400" dirty="0" smtClean="0">
              <a:solidFill>
                <a:srgbClr val="002060"/>
              </a:solidFill>
              <a:latin typeface="Calibri" pitchFamily="34" charset="0"/>
            </a:endParaRPr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23528" y="332656"/>
            <a:ext cx="8496944" cy="6370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PT" sz="2800" dirty="0" smtClean="0">
                <a:solidFill>
                  <a:srgbClr val="002060"/>
                </a:solidFill>
                <a:latin typeface="Calibri" pitchFamily="34" charset="0"/>
              </a:rPr>
              <a:t>- As propostas são contidas </a:t>
            </a:r>
            <a:r>
              <a:rPr lang="pt-PT" sz="2800" b="1" dirty="0" smtClean="0">
                <a:solidFill>
                  <a:srgbClr val="002060"/>
                </a:solidFill>
                <a:latin typeface="Calibri" pitchFamily="34" charset="0"/>
              </a:rPr>
              <a:t>num texto até 1000 palavras</a:t>
            </a:r>
            <a:r>
              <a:rPr lang="pt-PT" sz="2800" dirty="0" smtClean="0">
                <a:solidFill>
                  <a:srgbClr val="002060"/>
                </a:solidFill>
                <a:latin typeface="Calibri" pitchFamily="34" charset="0"/>
              </a:rPr>
              <a:t>, com ou sem imagem ilustrativa, e devem referir expressamente a sua compatibilidade com outras medidas em curso na escola e a sua exequibilidade com a dotação local atribuída ao orçamento participativo. </a:t>
            </a:r>
          </a:p>
          <a:p>
            <a:pPr algn="just"/>
            <a:endParaRPr lang="pt-PT" sz="1000" dirty="0">
              <a:solidFill>
                <a:srgbClr val="002060"/>
              </a:solidFill>
              <a:latin typeface="Calibri" pitchFamily="34" charset="0"/>
            </a:endParaRPr>
          </a:p>
          <a:p>
            <a:pPr algn="just"/>
            <a:r>
              <a:rPr lang="pt-PT" sz="2800" dirty="0" smtClean="0">
                <a:solidFill>
                  <a:srgbClr val="002060"/>
                </a:solidFill>
                <a:latin typeface="Calibri" pitchFamily="34" charset="0"/>
              </a:rPr>
              <a:t>- As </a:t>
            </a:r>
            <a:r>
              <a:rPr lang="pt-PT" sz="2800" dirty="0">
                <a:solidFill>
                  <a:srgbClr val="002060"/>
                </a:solidFill>
                <a:latin typeface="Calibri" pitchFamily="34" charset="0"/>
              </a:rPr>
              <a:t>propostas elaboradas devem identificar claramente uma melhoria pretendida na escola, através da aquisição de bens e/ou serviços que: </a:t>
            </a:r>
            <a:endParaRPr lang="pt-PT" sz="2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algn="just"/>
            <a:endParaRPr lang="pt-PT" sz="1000" dirty="0">
              <a:solidFill>
                <a:srgbClr val="7030A0"/>
              </a:solidFill>
              <a:latin typeface="Calibri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t-PT" sz="2800" dirty="0" smtClean="0">
                <a:solidFill>
                  <a:srgbClr val="002060"/>
                </a:solidFill>
                <a:latin typeface="Calibri" pitchFamily="34" charset="0"/>
              </a:rPr>
              <a:t>sejam </a:t>
            </a:r>
            <a:r>
              <a:rPr lang="pt-PT" sz="2800" dirty="0">
                <a:solidFill>
                  <a:srgbClr val="002060"/>
                </a:solidFill>
                <a:latin typeface="Calibri" pitchFamily="34" charset="0"/>
              </a:rPr>
              <a:t>necessários para </a:t>
            </a:r>
            <a:r>
              <a:rPr lang="pt-PT" sz="2800" b="1" dirty="0">
                <a:solidFill>
                  <a:srgbClr val="002060"/>
                </a:solidFill>
                <a:latin typeface="Calibri" pitchFamily="34" charset="0"/>
              </a:rPr>
              <a:t>beneficiar o espaço escolar; </a:t>
            </a:r>
            <a:endParaRPr lang="pt-PT" sz="28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algn="just"/>
            <a:endParaRPr lang="pt-PT" sz="1000" b="1" dirty="0">
              <a:solidFill>
                <a:srgbClr val="002060"/>
              </a:solidFill>
              <a:latin typeface="Calibri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t-PT" sz="28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sz="2800" dirty="0">
                <a:solidFill>
                  <a:srgbClr val="002060"/>
                </a:solidFill>
                <a:latin typeface="Calibri" pitchFamily="34" charset="0"/>
              </a:rPr>
              <a:t>possam </a:t>
            </a:r>
            <a:r>
              <a:rPr lang="pt-PT" sz="2800" b="1" dirty="0">
                <a:solidFill>
                  <a:srgbClr val="002060"/>
                </a:solidFill>
                <a:latin typeface="Calibri" pitchFamily="34" charset="0"/>
              </a:rPr>
              <a:t>melhorar os processos de ensino aprendizagem; </a:t>
            </a:r>
            <a:endParaRPr lang="pt-PT" sz="28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algn="just"/>
            <a:endParaRPr lang="pt-PT" sz="1000" b="1" dirty="0">
              <a:solidFill>
                <a:srgbClr val="002060"/>
              </a:solidFill>
              <a:latin typeface="Calibri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t-PT" sz="2800" dirty="0" smtClean="0">
                <a:solidFill>
                  <a:srgbClr val="002060"/>
                </a:solidFill>
                <a:latin typeface="Calibri" pitchFamily="34" charset="0"/>
              </a:rPr>
              <a:t>possam </a:t>
            </a:r>
            <a:r>
              <a:rPr lang="pt-PT" sz="2800" dirty="0">
                <a:solidFill>
                  <a:srgbClr val="002060"/>
                </a:solidFill>
                <a:latin typeface="Calibri" pitchFamily="34" charset="0"/>
              </a:rPr>
              <a:t>vir a </a:t>
            </a:r>
            <a:r>
              <a:rPr lang="pt-PT" sz="2800" b="1" dirty="0">
                <a:solidFill>
                  <a:srgbClr val="002060"/>
                </a:solidFill>
                <a:latin typeface="Calibri" pitchFamily="34" charset="0"/>
              </a:rPr>
              <a:t>beneficiar toda a comunidade escolar. </a:t>
            </a:r>
          </a:p>
          <a:p>
            <a:endParaRPr lang="pt-PT" sz="32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188640"/>
            <a:ext cx="8640960" cy="66171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PT" sz="2200" dirty="0" smtClean="0">
                <a:solidFill>
                  <a:srgbClr val="002060"/>
                </a:solidFill>
                <a:latin typeface="Calibri" pitchFamily="34" charset="0"/>
              </a:rPr>
              <a:t>O </a:t>
            </a:r>
            <a:r>
              <a:rPr lang="pt-PT" sz="2200" dirty="0">
                <a:solidFill>
                  <a:srgbClr val="002060"/>
                </a:solidFill>
                <a:latin typeface="Calibri" pitchFamily="34" charset="0"/>
              </a:rPr>
              <a:t>orçamento participativo é organizado, em cada ano </a:t>
            </a:r>
            <a:r>
              <a:rPr lang="pt-PT" sz="2200" dirty="0" smtClean="0">
                <a:solidFill>
                  <a:srgbClr val="002060"/>
                </a:solidFill>
                <a:latin typeface="Calibri" pitchFamily="34" charset="0"/>
              </a:rPr>
              <a:t>civil.</a:t>
            </a:r>
            <a:endParaRPr lang="pt-PT" sz="14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algn="ctr"/>
            <a:r>
              <a:rPr lang="pt-PT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Etapas e prazos</a:t>
            </a:r>
          </a:p>
          <a:p>
            <a:r>
              <a:rPr lang="pt-PT" sz="2200" dirty="0">
                <a:solidFill>
                  <a:srgbClr val="7030A0"/>
                </a:solidFill>
                <a:latin typeface="Calibri" pitchFamily="34" charset="0"/>
              </a:rPr>
              <a:t/>
            </a:r>
            <a:br>
              <a:rPr lang="pt-PT" sz="2200" dirty="0">
                <a:solidFill>
                  <a:srgbClr val="7030A0"/>
                </a:solidFill>
                <a:latin typeface="Calibri" pitchFamily="34" charset="0"/>
              </a:rPr>
            </a:br>
            <a:r>
              <a:rPr lang="pt-PT" sz="2300" b="1" dirty="0" smtClean="0">
                <a:solidFill>
                  <a:srgbClr val="C00000"/>
                </a:solidFill>
                <a:latin typeface="Calibri" pitchFamily="34" charset="0"/>
              </a:rPr>
              <a:t>1ª</a:t>
            </a:r>
            <a:r>
              <a:rPr lang="pt-PT" sz="2300" dirty="0" smtClean="0">
                <a:solidFill>
                  <a:srgbClr val="7030A0"/>
                </a:solidFill>
                <a:latin typeface="Calibri" pitchFamily="34" charset="0"/>
              </a:rPr>
              <a:t> </a:t>
            </a:r>
            <a:r>
              <a:rPr lang="pt-PT" sz="2300" dirty="0" smtClean="0">
                <a:solidFill>
                  <a:srgbClr val="002060"/>
                </a:solidFill>
                <a:latin typeface="Calibri" pitchFamily="34" charset="0"/>
              </a:rPr>
              <a:t>Definição </a:t>
            </a:r>
            <a:r>
              <a:rPr lang="pt-PT" sz="2300" dirty="0">
                <a:solidFill>
                  <a:srgbClr val="002060"/>
                </a:solidFill>
                <a:latin typeface="Calibri" pitchFamily="34" charset="0"/>
              </a:rPr>
              <a:t>da coordenação e divulgação pública dos procedimentos e prazos para a apresentação de propostas — até ao final do mês de janeiro;</a:t>
            </a:r>
            <a:r>
              <a:rPr lang="pt-PT" sz="2300" dirty="0">
                <a:solidFill>
                  <a:srgbClr val="7030A0"/>
                </a:solidFill>
                <a:latin typeface="Calibri" pitchFamily="34" charset="0"/>
              </a:rPr>
              <a:t/>
            </a:r>
            <a:br>
              <a:rPr lang="pt-PT" sz="2300" dirty="0">
                <a:solidFill>
                  <a:srgbClr val="7030A0"/>
                </a:solidFill>
                <a:latin typeface="Calibri" pitchFamily="34" charset="0"/>
              </a:rPr>
            </a:br>
            <a:r>
              <a:rPr lang="pt-PT" sz="2300" b="1" dirty="0" smtClean="0">
                <a:solidFill>
                  <a:srgbClr val="C00000"/>
                </a:solidFill>
                <a:latin typeface="Calibri" pitchFamily="34" charset="0"/>
              </a:rPr>
              <a:t>2ª</a:t>
            </a:r>
            <a:r>
              <a:rPr lang="pt-PT" sz="2300" b="1" dirty="0" smtClean="0">
                <a:solidFill>
                  <a:srgbClr val="7030A0"/>
                </a:solidFill>
                <a:latin typeface="Calibri" pitchFamily="34" charset="0"/>
              </a:rPr>
              <a:t> </a:t>
            </a:r>
            <a:r>
              <a:rPr lang="pt-PT" sz="2300" b="1" dirty="0">
                <a:solidFill>
                  <a:srgbClr val="002060"/>
                </a:solidFill>
                <a:latin typeface="Calibri" pitchFamily="34" charset="0"/>
              </a:rPr>
              <a:t>Desenvolvimento e apresentação de propostas — até ao final do mês de </a:t>
            </a:r>
            <a:r>
              <a:rPr lang="pt-PT" sz="2300" b="1" dirty="0" smtClean="0">
                <a:solidFill>
                  <a:srgbClr val="002060"/>
                </a:solidFill>
                <a:latin typeface="Calibri" pitchFamily="34" charset="0"/>
              </a:rPr>
              <a:t>fevereiro – entrega na Secretaria do AEAS até ao dia 28 de fevereiro.</a:t>
            </a:r>
          </a:p>
          <a:p>
            <a:r>
              <a:rPr lang="pt-PT" sz="2300" b="1" dirty="0" smtClean="0">
                <a:solidFill>
                  <a:srgbClr val="C00000"/>
                </a:solidFill>
                <a:latin typeface="Calibri" pitchFamily="34" charset="0"/>
              </a:rPr>
              <a:t>3ª </a:t>
            </a:r>
            <a:r>
              <a:rPr lang="pt-PT" sz="2300" dirty="0" smtClean="0">
                <a:solidFill>
                  <a:srgbClr val="002060"/>
                </a:solidFill>
                <a:latin typeface="Calibri" pitchFamily="34" charset="0"/>
              </a:rPr>
              <a:t>Reunião com a professora coordenadora local da medida</a:t>
            </a:r>
            <a:r>
              <a:rPr lang="pt-PT" sz="2300" b="1" dirty="0" smtClean="0">
                <a:solidFill>
                  <a:srgbClr val="002060"/>
                </a:solidFill>
                <a:latin typeface="Calibri" pitchFamily="34" charset="0"/>
              </a:rPr>
              <a:t> – 7 de março</a:t>
            </a:r>
            <a:r>
              <a:rPr lang="pt-PT" sz="2300" dirty="0">
                <a:solidFill>
                  <a:srgbClr val="7030A0"/>
                </a:solidFill>
                <a:latin typeface="Calibri" pitchFamily="34" charset="0"/>
              </a:rPr>
              <a:t/>
            </a:r>
            <a:br>
              <a:rPr lang="pt-PT" sz="2300" dirty="0">
                <a:solidFill>
                  <a:srgbClr val="7030A0"/>
                </a:solidFill>
                <a:latin typeface="Calibri" pitchFamily="34" charset="0"/>
              </a:rPr>
            </a:br>
            <a:r>
              <a:rPr lang="pt-PT" sz="2300" b="1" dirty="0" smtClean="0">
                <a:solidFill>
                  <a:srgbClr val="C00000"/>
                </a:solidFill>
                <a:latin typeface="Calibri" pitchFamily="34" charset="0"/>
              </a:rPr>
              <a:t>4ª </a:t>
            </a:r>
            <a:r>
              <a:rPr lang="pt-PT" sz="2300" dirty="0" smtClean="0">
                <a:solidFill>
                  <a:srgbClr val="002060"/>
                </a:solidFill>
                <a:latin typeface="Calibri" pitchFamily="34" charset="0"/>
              </a:rPr>
              <a:t>Divulgação </a:t>
            </a:r>
            <a:r>
              <a:rPr lang="pt-PT" sz="2300" dirty="0">
                <a:solidFill>
                  <a:srgbClr val="002060"/>
                </a:solidFill>
                <a:latin typeface="Calibri" pitchFamily="34" charset="0"/>
              </a:rPr>
              <a:t>e debate das propostas — nos 10 dias úteis anteriores à votação;</a:t>
            </a:r>
            <a:r>
              <a:rPr lang="pt-PT" sz="2300" dirty="0">
                <a:solidFill>
                  <a:srgbClr val="7030A0"/>
                </a:solidFill>
                <a:latin typeface="Calibri" pitchFamily="34" charset="0"/>
              </a:rPr>
              <a:t/>
            </a:r>
            <a:br>
              <a:rPr lang="pt-PT" sz="2300" dirty="0">
                <a:solidFill>
                  <a:srgbClr val="7030A0"/>
                </a:solidFill>
                <a:latin typeface="Calibri" pitchFamily="34" charset="0"/>
              </a:rPr>
            </a:br>
            <a:r>
              <a:rPr lang="pt-PT" sz="2300" b="1" dirty="0" smtClean="0">
                <a:solidFill>
                  <a:srgbClr val="C00000"/>
                </a:solidFill>
                <a:latin typeface="Calibri" pitchFamily="34" charset="0"/>
              </a:rPr>
              <a:t>5ª</a:t>
            </a:r>
            <a:r>
              <a:rPr lang="pt-PT" sz="2300" dirty="0" smtClean="0">
                <a:solidFill>
                  <a:srgbClr val="7030A0"/>
                </a:solidFill>
                <a:latin typeface="Calibri" pitchFamily="34" charset="0"/>
              </a:rPr>
              <a:t> </a:t>
            </a:r>
            <a:r>
              <a:rPr lang="pt-PT" sz="2300" b="1" dirty="0" smtClean="0">
                <a:solidFill>
                  <a:srgbClr val="002060"/>
                </a:solidFill>
                <a:latin typeface="Calibri" pitchFamily="34" charset="0"/>
              </a:rPr>
              <a:t>Votação </a:t>
            </a:r>
            <a:r>
              <a:rPr lang="pt-PT" sz="2300" b="1" dirty="0">
                <a:solidFill>
                  <a:srgbClr val="002060"/>
                </a:solidFill>
                <a:latin typeface="Calibri" pitchFamily="34" charset="0"/>
              </a:rPr>
              <a:t>das propostas — no </a:t>
            </a:r>
            <a:r>
              <a:rPr lang="pt-PT" sz="2300" b="1" dirty="0" smtClean="0">
                <a:solidFill>
                  <a:srgbClr val="002060"/>
                </a:solidFill>
                <a:latin typeface="Calibri" pitchFamily="34" charset="0"/>
              </a:rPr>
              <a:t>dia 21 de março</a:t>
            </a:r>
            <a:r>
              <a:rPr lang="pt-PT" sz="2300" dirty="0">
                <a:solidFill>
                  <a:srgbClr val="7030A0"/>
                </a:solidFill>
                <a:latin typeface="Calibri" pitchFamily="34" charset="0"/>
              </a:rPr>
              <a:t/>
            </a:r>
            <a:br>
              <a:rPr lang="pt-PT" sz="2300" dirty="0">
                <a:solidFill>
                  <a:srgbClr val="7030A0"/>
                </a:solidFill>
                <a:latin typeface="Calibri" pitchFamily="34" charset="0"/>
              </a:rPr>
            </a:br>
            <a:r>
              <a:rPr lang="pt-PT" sz="2300" b="1" dirty="0" smtClean="0">
                <a:solidFill>
                  <a:srgbClr val="C00000"/>
                </a:solidFill>
                <a:latin typeface="Calibri" pitchFamily="34" charset="0"/>
              </a:rPr>
              <a:t>6ª</a:t>
            </a:r>
            <a:r>
              <a:rPr lang="pt-PT" sz="2300" dirty="0" smtClean="0">
                <a:solidFill>
                  <a:srgbClr val="7030A0"/>
                </a:solidFill>
                <a:latin typeface="Calibri" pitchFamily="34" charset="0"/>
              </a:rPr>
              <a:t> </a:t>
            </a:r>
            <a:r>
              <a:rPr lang="pt-PT" sz="2300" dirty="0" smtClean="0">
                <a:solidFill>
                  <a:srgbClr val="002060"/>
                </a:solidFill>
                <a:latin typeface="Calibri" pitchFamily="34" charset="0"/>
              </a:rPr>
              <a:t>Apresentação </a:t>
            </a:r>
            <a:r>
              <a:rPr lang="pt-PT" sz="2300" dirty="0">
                <a:solidFill>
                  <a:srgbClr val="002060"/>
                </a:solidFill>
                <a:latin typeface="Calibri" pitchFamily="34" charset="0"/>
              </a:rPr>
              <a:t>dos resultados — até cinco dias úteis após a votação;</a:t>
            </a:r>
            <a:br>
              <a:rPr lang="pt-PT" sz="2300" dirty="0">
                <a:solidFill>
                  <a:srgbClr val="002060"/>
                </a:solidFill>
                <a:latin typeface="Calibri" pitchFamily="34" charset="0"/>
              </a:rPr>
            </a:br>
            <a:r>
              <a:rPr lang="pt-PT" sz="2300" b="1" dirty="0" smtClean="0">
                <a:solidFill>
                  <a:srgbClr val="C00000"/>
                </a:solidFill>
                <a:latin typeface="Calibri" pitchFamily="34" charset="0"/>
              </a:rPr>
              <a:t>7ª</a:t>
            </a:r>
            <a:r>
              <a:rPr lang="pt-PT" sz="2300" b="1" dirty="0" smtClean="0">
                <a:solidFill>
                  <a:srgbClr val="7030A0"/>
                </a:solidFill>
                <a:latin typeface="Calibri" pitchFamily="34" charset="0"/>
              </a:rPr>
              <a:t> </a:t>
            </a:r>
            <a:r>
              <a:rPr lang="pt-PT" sz="2300" dirty="0" smtClean="0">
                <a:solidFill>
                  <a:srgbClr val="002060"/>
                </a:solidFill>
                <a:latin typeface="Calibri" pitchFamily="34" charset="0"/>
              </a:rPr>
              <a:t>Planeamento </a:t>
            </a:r>
            <a:r>
              <a:rPr lang="pt-PT" sz="2300" dirty="0">
                <a:solidFill>
                  <a:srgbClr val="002060"/>
                </a:solidFill>
                <a:latin typeface="Calibri" pitchFamily="34" charset="0"/>
              </a:rPr>
              <a:t>da execução — até ao final do maio;</a:t>
            </a:r>
            <a:r>
              <a:rPr lang="pt-PT" sz="2300" dirty="0">
                <a:solidFill>
                  <a:srgbClr val="7030A0"/>
                </a:solidFill>
                <a:latin typeface="Calibri" pitchFamily="34" charset="0"/>
              </a:rPr>
              <a:t/>
            </a:r>
            <a:br>
              <a:rPr lang="pt-PT" sz="2300" dirty="0">
                <a:solidFill>
                  <a:srgbClr val="7030A0"/>
                </a:solidFill>
                <a:latin typeface="Calibri" pitchFamily="34" charset="0"/>
              </a:rPr>
            </a:br>
            <a:r>
              <a:rPr lang="pt-PT" sz="2300" b="1" dirty="0" smtClean="0">
                <a:solidFill>
                  <a:srgbClr val="C00000"/>
                </a:solidFill>
                <a:latin typeface="Calibri" pitchFamily="34" charset="0"/>
              </a:rPr>
              <a:t>8ª</a:t>
            </a:r>
            <a:r>
              <a:rPr lang="pt-PT" sz="2300" dirty="0" smtClean="0">
                <a:solidFill>
                  <a:srgbClr val="7030A0"/>
                </a:solidFill>
                <a:latin typeface="Calibri" pitchFamily="34" charset="0"/>
              </a:rPr>
              <a:t> </a:t>
            </a:r>
            <a:r>
              <a:rPr lang="pt-PT" sz="2300" dirty="0" smtClean="0">
                <a:solidFill>
                  <a:srgbClr val="002060"/>
                </a:solidFill>
                <a:latin typeface="Calibri" pitchFamily="34" charset="0"/>
              </a:rPr>
              <a:t>Execução </a:t>
            </a:r>
            <a:r>
              <a:rPr lang="pt-PT" sz="2300" dirty="0">
                <a:solidFill>
                  <a:srgbClr val="002060"/>
                </a:solidFill>
                <a:latin typeface="Calibri" pitchFamily="34" charset="0"/>
              </a:rPr>
              <a:t>da medida — até ao final do respetivo ano civil</a:t>
            </a:r>
            <a:r>
              <a:rPr lang="pt-PT" sz="2300" dirty="0" smtClean="0">
                <a:solidFill>
                  <a:srgbClr val="002060"/>
                </a:solidFill>
                <a:latin typeface="Calibri" pitchFamily="34" charset="0"/>
              </a:rPr>
              <a:t>.</a:t>
            </a:r>
            <a:endParaRPr lang="pt-PT" sz="2300" dirty="0">
              <a:solidFill>
                <a:srgbClr val="002060"/>
              </a:solidFill>
              <a:latin typeface="Calibri" pitchFamily="34" charset="0"/>
            </a:endParaRPr>
          </a:p>
          <a:p>
            <a:endParaRPr lang="pt-PT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23528" y="332656"/>
            <a:ext cx="8496944" cy="62786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pt-PT" b="1" dirty="0" smtClean="0">
              <a:solidFill>
                <a:srgbClr val="7030A0"/>
              </a:solidFill>
              <a:latin typeface="Calibri" pitchFamily="34" charset="0"/>
            </a:endParaRPr>
          </a:p>
          <a:p>
            <a:pPr algn="ctr"/>
            <a:endParaRPr lang="pt-PT" sz="1400" dirty="0">
              <a:solidFill>
                <a:srgbClr val="7030A0"/>
              </a:solidFill>
              <a:latin typeface="Calibri" pitchFamily="34" charset="0"/>
            </a:endParaRPr>
          </a:p>
          <a:p>
            <a:pPr algn="ctr"/>
            <a:r>
              <a:rPr lang="pt-PT" sz="3600" b="1" dirty="0" smtClean="0">
                <a:solidFill>
                  <a:srgbClr val="002060"/>
                </a:solidFill>
                <a:latin typeface="Calibri" pitchFamily="34" charset="0"/>
              </a:rPr>
              <a:t>Montante do OPE atribuído ao AEAS</a:t>
            </a:r>
          </a:p>
          <a:p>
            <a:pPr algn="ctr"/>
            <a:endParaRPr lang="pt-PT" sz="1400" dirty="0">
              <a:solidFill>
                <a:srgbClr val="7030A0"/>
              </a:solidFill>
              <a:latin typeface="Calibri" pitchFamily="34" charset="0"/>
            </a:endParaRPr>
          </a:p>
          <a:p>
            <a:pPr algn="ctr"/>
            <a:r>
              <a:rPr lang="pt-PT" sz="3200" b="1" dirty="0" smtClean="0">
                <a:solidFill>
                  <a:srgbClr val="C00000"/>
                </a:solidFill>
                <a:latin typeface="Calibri" pitchFamily="34" charset="0"/>
              </a:rPr>
              <a:t>771€ </a:t>
            </a:r>
            <a:r>
              <a:rPr lang="pt-PT" sz="2400" b="1" dirty="0" smtClean="0">
                <a:solidFill>
                  <a:srgbClr val="C00000"/>
                </a:solidFill>
                <a:latin typeface="Calibri" pitchFamily="34" charset="0"/>
              </a:rPr>
              <a:t>(1€ por aluno do 3ºciclo)</a:t>
            </a:r>
          </a:p>
          <a:p>
            <a:pPr algn="ctr"/>
            <a:r>
              <a:rPr lang="pt-PT" sz="3200" dirty="0" smtClean="0">
                <a:solidFill>
                  <a:srgbClr val="002060"/>
                </a:solidFill>
                <a:latin typeface="Calibri" pitchFamily="34" charset="0"/>
              </a:rPr>
              <a:t>Financiamento Suplementar atribuído pela EB 2,3 André Soares: 25% = </a:t>
            </a:r>
            <a:r>
              <a:rPr lang="pt-PT" sz="3200" b="1" dirty="0" smtClean="0">
                <a:solidFill>
                  <a:srgbClr val="C00000"/>
                </a:solidFill>
                <a:latin typeface="Calibri" pitchFamily="34" charset="0"/>
              </a:rPr>
              <a:t>192,75€</a:t>
            </a:r>
          </a:p>
          <a:p>
            <a:pPr algn="ctr"/>
            <a:endParaRPr lang="pt-PT" sz="3200" dirty="0" smtClean="0">
              <a:solidFill>
                <a:srgbClr val="7030A0"/>
              </a:solidFill>
              <a:latin typeface="Calibri" pitchFamily="34" charset="0"/>
            </a:endParaRPr>
          </a:p>
          <a:p>
            <a:pPr algn="ctr"/>
            <a:r>
              <a:rPr lang="pt-PT" sz="3200" dirty="0" smtClean="0">
                <a:solidFill>
                  <a:srgbClr val="002060"/>
                </a:solidFill>
                <a:latin typeface="Calibri" pitchFamily="34" charset="0"/>
              </a:rPr>
              <a:t>TOTAL = 771 + 192,75 = </a:t>
            </a:r>
            <a:r>
              <a:rPr lang="pt-PT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963,75€</a:t>
            </a:r>
          </a:p>
          <a:p>
            <a:pPr algn="ctr"/>
            <a:endParaRPr lang="pt-PT" sz="3200" dirty="0" smtClean="0">
              <a:solidFill>
                <a:srgbClr val="7030A0"/>
              </a:solidFill>
              <a:latin typeface="Calibri" pitchFamily="34" charset="0"/>
            </a:endParaRPr>
          </a:p>
          <a:p>
            <a:pPr algn="ctr"/>
            <a:endParaRPr lang="pt-PT" sz="3200" dirty="0" smtClean="0">
              <a:solidFill>
                <a:srgbClr val="7030A0"/>
              </a:solidFill>
              <a:latin typeface="Calibri" pitchFamily="34" charset="0"/>
            </a:endParaRPr>
          </a:p>
          <a:p>
            <a:pPr algn="ctr"/>
            <a:endParaRPr lang="pt-PT" sz="3200" dirty="0" smtClean="0">
              <a:solidFill>
                <a:srgbClr val="7030A0"/>
              </a:solidFill>
              <a:latin typeface="Calibri" pitchFamily="34" charset="0"/>
            </a:endParaRPr>
          </a:p>
          <a:p>
            <a:pPr algn="ctr"/>
            <a:endParaRPr lang="pt-PT" sz="3200" dirty="0">
              <a:solidFill>
                <a:srgbClr val="7030A0"/>
              </a:solidFill>
              <a:latin typeface="Calibri" pitchFamily="34" charset="0"/>
            </a:endParaRPr>
          </a:p>
          <a:p>
            <a:pPr algn="ctr"/>
            <a:endParaRPr lang="pt-PT" sz="3200" dirty="0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899592" y="4365104"/>
            <a:ext cx="7416824" cy="206210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sz="3200" b="1" dirty="0" smtClean="0">
                <a:solidFill>
                  <a:srgbClr val="002060"/>
                </a:solidFill>
                <a:latin typeface="Calibri" pitchFamily="34" charset="0"/>
              </a:rPr>
              <a:t>Coordenadora local da medida:</a:t>
            </a:r>
          </a:p>
          <a:p>
            <a:pPr algn="ctr"/>
            <a:r>
              <a:rPr lang="pt-PT" sz="3200" dirty="0" smtClean="0">
                <a:solidFill>
                  <a:srgbClr val="002060"/>
                </a:solidFill>
                <a:latin typeface="Calibri" pitchFamily="34" charset="0"/>
              </a:rPr>
              <a:t>Professora </a:t>
            </a:r>
            <a:r>
              <a:rPr lang="pt-PT" sz="3200" dirty="0" smtClean="0">
                <a:solidFill>
                  <a:srgbClr val="C00000"/>
                </a:solidFill>
                <a:latin typeface="Calibri" pitchFamily="34" charset="0"/>
              </a:rPr>
              <a:t>Ana Paula Saraiva</a:t>
            </a:r>
          </a:p>
          <a:p>
            <a:pPr algn="ctr"/>
            <a:r>
              <a:rPr lang="pt-PT" sz="3200" dirty="0" err="1" smtClean="0">
                <a:solidFill>
                  <a:srgbClr val="002060"/>
                </a:solidFill>
                <a:latin typeface="Calibri" pitchFamily="34" charset="0"/>
                <a:hlinkClick r:id="rId2"/>
              </a:rPr>
              <a:t>mce.anasaraiva@aeandresoares.pt</a:t>
            </a:r>
            <a:endParaRPr lang="pt-PT" sz="32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algn="ctr"/>
            <a:endParaRPr lang="pt-PT" sz="3200" dirty="0">
              <a:solidFill>
                <a:srgbClr val="00206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ângulo 2"/>
          <p:cNvSpPr/>
          <p:nvPr/>
        </p:nvSpPr>
        <p:spPr>
          <a:xfrm>
            <a:off x="1763688" y="404664"/>
            <a:ext cx="6120680" cy="1200329"/>
          </a:xfrm>
          <a:prstGeom prst="rect">
            <a:avLst/>
          </a:prstGeom>
          <a:solidFill>
            <a:srgbClr val="00B05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PT" sz="72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Arial Black" pitchFamily="34" charset="0"/>
              </a:rPr>
              <a:t>PARTICIPA</a:t>
            </a:r>
            <a:endParaRPr lang="pt-PT" sz="72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5" name="Imagem 1" descr="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4725144"/>
            <a:ext cx="1579890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m 7" descr="transferi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35896" y="2060848"/>
            <a:ext cx="5212907" cy="3672408"/>
          </a:xfrm>
          <a:prstGeom prst="rect">
            <a:avLst/>
          </a:prstGeom>
        </p:spPr>
      </p:pic>
      <p:pic>
        <p:nvPicPr>
          <p:cNvPr id="2050" name="Picture 2" descr="C:\Users\PAULAS~1\AppData\Local\Temp\Rar$DI03.113\LOGO_COR-0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52736"/>
            <a:ext cx="4067944" cy="40679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ângulo 2"/>
          <p:cNvSpPr/>
          <p:nvPr/>
        </p:nvSpPr>
        <p:spPr>
          <a:xfrm>
            <a:off x="1259632" y="404664"/>
            <a:ext cx="7128792" cy="1200329"/>
          </a:xfrm>
          <a:prstGeom prst="rect">
            <a:avLst/>
          </a:prstGeom>
          <a:solidFill>
            <a:srgbClr val="00B05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PT" sz="72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Arial Black" pitchFamily="34" charset="0"/>
              </a:rPr>
              <a:t>PARTICIPA</a:t>
            </a:r>
            <a:endParaRPr lang="pt-PT" sz="72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5" name="Imagem 1" descr="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4725144"/>
            <a:ext cx="1579890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 descr="C:\Users\PAULAS~1\AppData\Local\Temp\Rar$DI03.113\LOGO_COR-0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052736"/>
            <a:ext cx="4067944" cy="4067944"/>
          </a:xfrm>
          <a:prstGeom prst="rect">
            <a:avLst/>
          </a:prstGeom>
          <a:noFill/>
        </p:spPr>
      </p:pic>
      <p:sp>
        <p:nvSpPr>
          <p:cNvPr id="6" name="CaixaDeTexto 5"/>
          <p:cNvSpPr txBox="1"/>
          <p:nvPr/>
        </p:nvSpPr>
        <p:spPr>
          <a:xfrm>
            <a:off x="3851920" y="3284984"/>
            <a:ext cx="489654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Vídeo</a:t>
            </a:r>
          </a:p>
          <a:p>
            <a:endParaRPr lang="pt-PT" dirty="0" smtClean="0"/>
          </a:p>
          <a:p>
            <a:r>
              <a:rPr lang="pt-PT" sz="2800" dirty="0" smtClean="0">
                <a:hlinkClick r:id="rId4"/>
              </a:rPr>
              <a:t>https://opescolas.pt/video/</a:t>
            </a:r>
            <a:endParaRPr lang="pt-PT" sz="2800" dirty="0" smtClean="0"/>
          </a:p>
          <a:p>
            <a:endParaRPr lang="pt-P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gem">
  <a:themeElements>
    <a:clrScheme name="Personalizado 10">
      <a:dk1>
        <a:sysClr val="windowText" lastClr="000000"/>
      </a:dk1>
      <a:lt1>
        <a:srgbClr val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Viagem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gem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225</TotalTime>
  <Words>274</Words>
  <Application>Microsoft Office PowerPoint</Application>
  <PresentationFormat>Apresentação no Ecrã (4:3)</PresentationFormat>
  <Paragraphs>60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9</vt:i4>
      </vt:variant>
    </vt:vector>
  </HeadingPairs>
  <TitlesOfParts>
    <vt:vector size="10" baseType="lpstr">
      <vt:lpstr>Viagem</vt:lpstr>
      <vt:lpstr>Orçamento participativo  das  escolas</vt:lpstr>
      <vt:lpstr>Diapositivo 2</vt:lpstr>
      <vt:lpstr>Diapositivo 3</vt:lpstr>
      <vt:lpstr>Diapositivo 4</vt:lpstr>
      <vt:lpstr>Diapositivo 5</vt:lpstr>
      <vt:lpstr>Diapositivo 6</vt:lpstr>
      <vt:lpstr>Diapositivo 7</vt:lpstr>
      <vt:lpstr>Diapositivo 8</vt:lpstr>
      <vt:lpstr>Diapositivo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Orçamento participativo  das  escolas</dc:title>
  <dc:creator>Paula Saraiva</dc:creator>
  <cp:lastModifiedBy>Paula Saraiva</cp:lastModifiedBy>
  <cp:revision>18</cp:revision>
  <dcterms:created xsi:type="dcterms:W3CDTF">2017-02-05T22:12:14Z</dcterms:created>
  <dcterms:modified xsi:type="dcterms:W3CDTF">2019-02-06T10:30:58Z</dcterms:modified>
</cp:coreProperties>
</file>